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152651"/>
          </a:xfrm>
        </p:spPr>
        <p:txBody>
          <a:bodyPr>
            <a:normAutofit/>
          </a:bodyPr>
          <a:lstStyle/>
          <a:p>
            <a:r>
              <a:rPr lang="ar-IQ" b="1" dirty="0" smtClean="0"/>
              <a:t>التلوث البيئي</a:t>
            </a:r>
            <a:br>
              <a:rPr lang="ar-IQ" b="1" dirty="0" smtClean="0"/>
            </a:br>
            <a:r>
              <a:rPr lang="ar-IQ" b="1" dirty="0" smtClean="0"/>
              <a:t>المحاضرة </a:t>
            </a:r>
            <a:r>
              <a:rPr lang="ar-IQ" b="1" dirty="0" smtClean="0"/>
              <a:t>الرابعة </a:t>
            </a:r>
            <a:r>
              <a:rPr lang="ar-IQ" b="1" dirty="0" smtClean="0"/>
              <a:t/>
            </a:r>
            <a:br>
              <a:rPr lang="ar-IQ" b="1" dirty="0" smtClean="0"/>
            </a:br>
            <a:r>
              <a:rPr lang="ar-IQ" b="1" dirty="0"/>
              <a:t>التــــــــــلــــوث النفطــــــــــي</a:t>
            </a:r>
            <a:endParaRPr lang="ar-IQ" b="1" dirty="0"/>
          </a:p>
        </p:txBody>
      </p:sp>
      <p:sp>
        <p:nvSpPr>
          <p:cNvPr id="3" name="Subtitle 2"/>
          <p:cNvSpPr>
            <a:spLocks noGrp="1"/>
          </p:cNvSpPr>
          <p:nvPr>
            <p:ph type="subTitle" idx="1"/>
          </p:nvPr>
        </p:nvSpPr>
        <p:spPr/>
        <p:txBody>
          <a:bodyPr/>
          <a:lstStyle/>
          <a:p>
            <a:r>
              <a:rPr lang="ar-IQ" b="1" dirty="0" smtClean="0">
                <a:solidFill>
                  <a:schemeClr val="tx1"/>
                </a:solidFill>
                <a:cs typeface="+mj-cs"/>
              </a:rPr>
              <a:t>اعداد</a:t>
            </a:r>
          </a:p>
          <a:p>
            <a:r>
              <a:rPr lang="ar-IQ" b="1" dirty="0" smtClean="0">
                <a:solidFill>
                  <a:schemeClr val="tx1"/>
                </a:solidFill>
                <a:cs typeface="+mj-cs"/>
              </a:rPr>
              <a:t>م.وفاء شمخي جبر </a:t>
            </a:r>
          </a:p>
          <a:p>
            <a:r>
              <a:rPr lang="ar-IQ" b="1" dirty="0" smtClean="0">
                <a:solidFill>
                  <a:schemeClr val="tx1"/>
                </a:solidFill>
                <a:cs typeface="+mj-cs"/>
              </a:rPr>
              <a:t>مدرس المادة</a:t>
            </a:r>
            <a:endParaRPr lang="ar-IQ" b="1" dirty="0">
              <a:solidFill>
                <a:schemeClr val="tx1"/>
              </a:solidFill>
              <a:cs typeface="+mj-cs"/>
            </a:endParaRPr>
          </a:p>
        </p:txBody>
      </p:sp>
      <p:sp>
        <p:nvSpPr>
          <p:cNvPr id="4" name="Subtitle 2"/>
          <p:cNvSpPr txBox="1">
            <a:spLocks/>
          </p:cNvSpPr>
          <p:nvPr/>
        </p:nvSpPr>
        <p:spPr>
          <a:xfrm>
            <a:off x="1524000" y="304800"/>
            <a:ext cx="6400800" cy="11430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ar-IQ" b="1" dirty="0" smtClean="0">
                <a:solidFill>
                  <a:schemeClr val="tx1"/>
                </a:solidFill>
                <a:cs typeface="+mj-cs"/>
              </a:rPr>
              <a:t>جامعة ديالى – كلية العلوم</a:t>
            </a:r>
          </a:p>
          <a:p>
            <a:r>
              <a:rPr lang="ar-IQ" b="1" dirty="0" smtClean="0">
                <a:solidFill>
                  <a:schemeClr val="tx1"/>
                </a:solidFill>
                <a:cs typeface="+mj-cs"/>
              </a:rPr>
              <a:t>قسم الكيمياء</a:t>
            </a:r>
            <a:endParaRPr lang="ar-IQ" b="1" dirty="0">
              <a:solidFill>
                <a:schemeClr val="tx1"/>
              </a:solidFill>
              <a:cs typeface="+mj-cs"/>
            </a:endParaRPr>
          </a:p>
        </p:txBody>
      </p:sp>
    </p:spTree>
    <p:extLst>
      <p:ext uri="{BB962C8B-B14F-4D97-AF65-F5344CB8AC3E}">
        <p14:creationId xmlns:p14="http://schemas.microsoft.com/office/powerpoint/2010/main" val="3167171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10000"/>
          </a:bodyPr>
          <a:lstStyle/>
          <a:p>
            <a:pPr marL="0" indent="0" algn="just" rtl="1" fontAlgn="base">
              <a:buNone/>
            </a:pPr>
            <a:r>
              <a:rPr lang="ar-SA" b="1" dirty="0"/>
              <a:t>رابعا: الإحراق بموقع بقعة الزيت</a:t>
            </a:r>
            <a:r>
              <a:rPr lang="en-US" dirty="0"/>
              <a:t> :</a:t>
            </a:r>
            <a:endParaRPr lang="en-US" b="1" dirty="0"/>
          </a:p>
          <a:p>
            <a:pPr marL="0" indent="0" algn="just" rtl="1" fontAlgn="base">
              <a:buNone/>
            </a:pPr>
            <a:r>
              <a:rPr lang="ar-SA" dirty="0"/>
              <a:t>الهدف من احراق الزيت هو إزالة بقعة الزيت من سطح الماء, ويتم ذلك بتجميع بقعة الزيت وإحاطتها بحواجز مقاومة للحريق ومن ثم احراق البقعة في مكانها. وتخضع عملية الإحراق لإجراءات وقائية لتحديد فاعلية استخدامها, وعادة ماتكون هذه العملية أخر حلول المكافحة وبعد موافقة الجهات المختصة متمثلة بمصلحة الأرصاد وحماية البيئة</a:t>
            </a:r>
            <a:r>
              <a:rPr lang="en-US" dirty="0"/>
              <a:t>.</a:t>
            </a:r>
            <a:endParaRPr lang="en-US" b="1" dirty="0"/>
          </a:p>
          <a:p>
            <a:pPr marL="0" indent="0" algn="just" rtl="1" fontAlgn="base">
              <a:buNone/>
            </a:pPr>
            <a:r>
              <a:rPr lang="ar-SA" b="1" dirty="0"/>
              <a:t>خامسا : تنظيف الساحل</a:t>
            </a:r>
            <a:r>
              <a:rPr lang="en-US" dirty="0"/>
              <a:t> :</a:t>
            </a:r>
            <a:endParaRPr lang="en-US" b="1" dirty="0"/>
          </a:p>
          <a:p>
            <a:pPr marL="0" indent="0" algn="just" rtl="1" fontAlgn="base">
              <a:buNone/>
            </a:pPr>
            <a:r>
              <a:rPr lang="ar-SA" dirty="0"/>
              <a:t>تعتبر عملية تنظيف السواحل المتضررة بالزيت من أعقد عمليات المكافحة وأعلاها من ناحية التكاليف نظرا لخصائص الزيت وصعوبة استخلاصه وتنظيف الساحل منه. وتستخدم في أعمال التنظيف عدة معدات ويعتبر من أعمال المكافحة الميكانيكية ومنها معدات الحفر والتجميع اليدوية, وكذلك المعدات الثقيلة كسيارات الشفط ومضخات الماء والبخار وحاويات تجميع الزيوت ومخلفاتها وغيرها</a:t>
            </a:r>
            <a:r>
              <a:rPr lang="en-US" dirty="0"/>
              <a:t>.</a:t>
            </a:r>
            <a:endParaRPr lang="en-US" b="1" dirty="0"/>
          </a:p>
          <a:p>
            <a:pPr marL="0" indent="0" algn="just">
              <a:buNone/>
            </a:pPr>
            <a:endParaRPr lang="ar-IQ" dirty="0"/>
          </a:p>
        </p:txBody>
      </p:sp>
    </p:spTree>
    <p:extLst>
      <p:ext uri="{BB962C8B-B14F-4D97-AF65-F5344CB8AC3E}">
        <p14:creationId xmlns:p14="http://schemas.microsoft.com/office/powerpoint/2010/main" val="3042304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marL="0" indent="0" algn="just" rtl="1" fontAlgn="base">
              <a:buNone/>
            </a:pPr>
            <a:r>
              <a:rPr lang="ar-SA" b="1" dirty="0">
                <a:cs typeface="+mj-cs"/>
              </a:rPr>
              <a:t>سادسا: المعالجه والتخلص من المخلفات</a:t>
            </a:r>
            <a:r>
              <a:rPr lang="en-US" b="1" dirty="0">
                <a:cs typeface="+mj-cs"/>
              </a:rPr>
              <a:t> :</a:t>
            </a:r>
          </a:p>
          <a:p>
            <a:pPr marL="0" indent="0" algn="just" rtl="1" fontAlgn="base">
              <a:buNone/>
            </a:pPr>
            <a:r>
              <a:rPr lang="ar-SA" dirty="0">
                <a:cs typeface="+mj-cs"/>
              </a:rPr>
              <a:t>تترك حوادث انسكاب الزيوت كميات هائلة من المخلفات وكذلك كميات كبيرة من الزيوت مختلطة بالماء, فيجب مراعاة تجميعها أولاً بأول وتوفير المرادم المؤقتة والمعدات اللازمة ليتم التخلص منها بصورة سليمة بيئيا.ً</a:t>
            </a:r>
            <a:endParaRPr lang="en-US" b="1" dirty="0">
              <a:cs typeface="+mj-cs"/>
            </a:endParaRPr>
          </a:p>
          <a:p>
            <a:pPr marL="0" indent="0" algn="just" rtl="1" fontAlgn="base">
              <a:buNone/>
            </a:pPr>
            <a:r>
              <a:rPr lang="ar-SA" b="1" dirty="0">
                <a:cs typeface="+mj-cs"/>
              </a:rPr>
              <a:t>سابعا: عمل لاشئ</a:t>
            </a:r>
            <a:r>
              <a:rPr lang="en-US" b="1" dirty="0">
                <a:cs typeface="+mj-cs"/>
              </a:rPr>
              <a:t> :</a:t>
            </a:r>
          </a:p>
          <a:p>
            <a:pPr marL="0" indent="0" algn="just" rtl="1" fontAlgn="base">
              <a:buNone/>
            </a:pPr>
            <a:r>
              <a:rPr lang="ar-SA" dirty="0">
                <a:cs typeface="+mj-cs"/>
              </a:rPr>
              <a:t>من الأفضل في بعض حالات التسرب النفطي عمل لاشئ, وترك الزيت يتحلل طبيعياً بواسطة حركة الأمواج او بواسطة المد والجزر. و تتبع هذه الطريقة بعد دراسة اثار الزيت المنسكب والمنطقة المتواجد فيها ومدى جدوى عمليات المكافحة ويتم على ضوء ذلك التقرير من قبل الجهة المختصة متمثلة بمصلحة الأرصاد وحماية البيئة عن كيفية المكافحة او ترك الزيت ليتحلل طبيعياً</a:t>
            </a:r>
            <a:r>
              <a:rPr lang="en-US" dirty="0">
                <a:cs typeface="+mj-cs"/>
              </a:rPr>
              <a:t>.</a:t>
            </a:r>
            <a:endParaRPr lang="en-US" b="1" dirty="0">
              <a:cs typeface="+mj-cs"/>
            </a:endParaRPr>
          </a:p>
          <a:p>
            <a:pPr marL="0" indent="0" algn="just">
              <a:buNone/>
            </a:pPr>
            <a:r>
              <a:rPr lang="ar-IQ" dirty="0">
                <a:cs typeface="+mj-cs"/>
              </a:rPr>
              <a:t> </a:t>
            </a:r>
            <a:endParaRPr lang="en-US" dirty="0">
              <a:cs typeface="+mj-cs"/>
            </a:endParaRPr>
          </a:p>
          <a:p>
            <a:pPr marL="0" indent="0" algn="just">
              <a:buNone/>
            </a:pPr>
            <a:endParaRPr lang="ar-IQ" dirty="0">
              <a:cs typeface="+mj-cs"/>
            </a:endParaRPr>
          </a:p>
        </p:txBody>
      </p:sp>
    </p:spTree>
    <p:extLst>
      <p:ext uri="{BB962C8B-B14F-4D97-AF65-F5344CB8AC3E}">
        <p14:creationId xmlns:p14="http://schemas.microsoft.com/office/powerpoint/2010/main" val="4191953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t>التــــــــــلــــوث </a:t>
            </a:r>
            <a:r>
              <a:rPr lang="ar-IQ" b="1" dirty="0" smtClean="0"/>
              <a:t>النفطــــــــــي</a:t>
            </a:r>
            <a:endParaRPr lang="ar-IQ" dirty="0"/>
          </a:p>
        </p:txBody>
      </p:sp>
      <p:sp>
        <p:nvSpPr>
          <p:cNvPr id="3" name="Content Placeholder 2"/>
          <p:cNvSpPr>
            <a:spLocks noGrp="1"/>
          </p:cNvSpPr>
          <p:nvPr>
            <p:ph idx="1"/>
          </p:nvPr>
        </p:nvSpPr>
        <p:spPr/>
        <p:txBody>
          <a:bodyPr>
            <a:normAutofit fontScale="62500" lnSpcReduction="20000"/>
          </a:bodyPr>
          <a:lstStyle/>
          <a:p>
            <a:pPr marL="0" indent="0" algn="just" rtl="1">
              <a:buNone/>
            </a:pPr>
            <a:r>
              <a:rPr lang="en-US" dirty="0"/>
              <a:t> </a:t>
            </a:r>
          </a:p>
          <a:p>
            <a:pPr marL="0" indent="0" algn="just" rtl="1" fontAlgn="base">
              <a:buNone/>
            </a:pPr>
            <a:r>
              <a:rPr lang="ar-SA" b="1" dirty="0"/>
              <a:t>التلوث بالنفط</a:t>
            </a:r>
            <a:r>
              <a:rPr lang="ar-SA" dirty="0"/>
              <a:t> : هو إطلاق عناصر أو مركبات أو مخاليط غازية أو سائلة أو صلبة مصدرها النفط  إلى عناصر البيئة, التي هي الهواء و الماء والتربة, مما يسبب تغييراً في وجود هذه العناصر</a:t>
            </a:r>
            <a:endParaRPr lang="en-US" dirty="0"/>
          </a:p>
          <a:p>
            <a:pPr marL="0" indent="0" algn="just" rtl="1" fontAlgn="base">
              <a:buNone/>
            </a:pPr>
            <a:r>
              <a:rPr lang="ar-SA" dirty="0"/>
              <a:t>يؤدي تلوث البحار والمحيطات بالنفط  إلى مجموعة كوارث حقيقية في غاية الخطورة فمنها مايمكن  ملاحظته وحصره والسيطرة عليه منذ بداية التلوث وخلال عدة أيام وإلى شهور ومنها لايمكن حصره والسيطرة عليه لأن أثاره الخطيرة لا تظهر إلا بعد عدة سنوات ولايمكننا السيطرة عليها</a:t>
            </a:r>
            <a:r>
              <a:rPr lang="en-US" dirty="0"/>
              <a:t> .</a:t>
            </a:r>
          </a:p>
          <a:p>
            <a:pPr marL="0" indent="0" algn="just" rtl="1" fontAlgn="base">
              <a:buNone/>
            </a:pPr>
            <a:r>
              <a:rPr lang="ar-SA" dirty="0"/>
              <a:t>يتوزع ضرر التلوث بالنفط على كافة أشكال الحياة ” الإنسان والكائنات الحية البحرية والبرية والطيور والنباتات” و يؤدي بالنهاية إلى موت وإنقراض الملايين من الكائنات الحية البحرية ومن كافة الأجناس والأنواع والأحجام وإلى تعطل أغلب الخدمات الملاحية وإلى تدمير السياحة من خلال تلويثه المياه و الشواطئ وإلى إلحاق الضرر بمحطات تحلية المياه ووصول بعض المواد الكيميائية الناتجة من النفط إلى مياه الشرب وإلى  إنخفاض كبير في إنتاجية صيد الأسماك ، كما يدمر الأيكات النباتية وعلى رأسها غابات المانجروف بالإضافة إلى إلحاق الضرر بألاف الأنواع من الطيور حيث يؤدي النفط إلى قتل الطيور من خلال قتله إلى الأحياء البحرية كاليرقات التي يعتمد عليها في غذاؤه وأيضا من جراء تلوث الطيور ذاتها بالنفط عند قيامها بصيد تلك اليرقات</a:t>
            </a:r>
            <a:r>
              <a:rPr lang="en-US" dirty="0"/>
              <a:t>.</a:t>
            </a:r>
          </a:p>
          <a:p>
            <a:pPr marL="0" indent="0" algn="just">
              <a:buNone/>
            </a:pPr>
            <a:endParaRPr lang="ar-IQ" dirty="0"/>
          </a:p>
        </p:txBody>
      </p:sp>
    </p:spTree>
    <p:extLst>
      <p:ext uri="{BB962C8B-B14F-4D97-AF65-F5344CB8AC3E}">
        <p14:creationId xmlns:p14="http://schemas.microsoft.com/office/powerpoint/2010/main" val="2294362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pPr marL="0" indent="0" algn="just" rtl="1" fontAlgn="base">
              <a:buNone/>
            </a:pPr>
            <a:r>
              <a:rPr lang="ar-SA" dirty="0">
                <a:cs typeface="+mj-cs"/>
              </a:rPr>
              <a:t>بالإضافة إلى تأثيرات أكثر خبثاً وهي الوصول إلى غذاء الإنسان, حيث تتجمّع وتخزن مركبات النفط في الكائنات الحية البحرية من أسماك وغيرها من الأصداف والقشريات والروبيان .. وتصلنا نحن البشر عبر سلسلة الغذاء عندما يأكلها الإنسان. كما أن المركبات النفطية الخطيرة و الأكثر ثباتاً تنتقل  إلى الإنسان أيضا عن طريق السلسلة الغذائية حيث تختزن في أكباد ودهون الحيوانات البحرية، وهذه المركبات لها آثار سيئة بعيدة المدى لا تظهر على الجسم البشري إلا بعد عدة سنوات</a:t>
            </a:r>
            <a:r>
              <a:rPr lang="en-US" dirty="0">
                <a:cs typeface="+mj-cs"/>
              </a:rPr>
              <a:t>.</a:t>
            </a:r>
          </a:p>
          <a:p>
            <a:pPr marL="0" indent="0" algn="just" rtl="1" fontAlgn="base">
              <a:buNone/>
            </a:pPr>
            <a:r>
              <a:rPr lang="ar-SA" dirty="0">
                <a:cs typeface="+mj-cs"/>
              </a:rPr>
              <a:t>وفي الوطن العربي أصبحت مشكلة تلوث الشواطئ والبحار خطرا داهماً على النشاط البشري والاقتصادي يؤرق المهتمين بشئون البيئة حيث أن أكثر من نصف السكان العرب يعيشون على امتداد المناطق الساحلية والبحرية وهم بذلك يعتمدون على مياه البحر في مجالات السياحة والاصطياف وتحلية مياه البحر نتيجة لندرة المياه العذبة بالإضافة إلى استخدام البحر كمصدر للغذاء واستخراج المعادن ، وإن البحار المطل عليها الوطن العربي (البحر المتوسط، البحر الأحمر، الخليج العربي) تعتبر من أكثر البحار تلوثاً وذلك لأنها بحار شبه مغلقة حيث أن مياهها لا تتجدد إلا بعد حوالي مائة سنة أو يزيد بالإضافة إلى كثافة حركة الملاحة واستخدام هذه البحار كمستودعات للملوثات الأخرى مثل القمامة ومياه الصرف الصحي</a:t>
            </a:r>
            <a:r>
              <a:rPr lang="en-US" dirty="0">
                <a:cs typeface="+mj-cs"/>
              </a:rPr>
              <a:t>.</a:t>
            </a:r>
            <a:r>
              <a:rPr lang="ar-SA" dirty="0">
                <a:cs typeface="+mj-cs"/>
              </a:rPr>
              <a:t>الأشكال المتعددة لتفاعل وإنتشار النفط في الطبيعة</a:t>
            </a:r>
            <a:r>
              <a:rPr lang="en-US" dirty="0">
                <a:cs typeface="+mj-cs"/>
              </a:rPr>
              <a:t> </a:t>
            </a:r>
            <a:endParaRPr lang="en-US" b="1" dirty="0">
              <a:cs typeface="+mj-cs"/>
            </a:endParaRPr>
          </a:p>
          <a:p>
            <a:pPr marL="0" indent="0" algn="just">
              <a:buNone/>
            </a:pPr>
            <a:endParaRPr lang="ar-IQ" dirty="0">
              <a:cs typeface="+mj-cs"/>
            </a:endParaRPr>
          </a:p>
        </p:txBody>
      </p:sp>
    </p:spTree>
    <p:extLst>
      <p:ext uri="{BB962C8B-B14F-4D97-AF65-F5344CB8AC3E}">
        <p14:creationId xmlns:p14="http://schemas.microsoft.com/office/powerpoint/2010/main" val="2901233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marL="0" indent="0" algn="just" rtl="1" fontAlgn="base">
              <a:buNone/>
            </a:pPr>
            <a:r>
              <a:rPr lang="ar-SA" dirty="0">
                <a:cs typeface="+mj-cs"/>
              </a:rPr>
              <a:t>يتميز النفط بقدرته العالية على التفاعل والإنتشار بعدة أشكال والوصول إلى الهواء وإلى التربة وإلى المياه العذبة وإلى البحار أو المحيطات وبعدة أشكال مختلفة  تعتمد على العديد من العوامل الحيوية والفيزيائية والجوية ,مع العلم بأن كافة هذه الأشكال هي في غاية الخطورة وقد يجتمع في موقع ما شكل واحد أو أكثر أو كافة الأشكال وكلما زادت عدد تلك الأشكال كلما زادت الصعوبة من التخلص منه</a:t>
            </a:r>
            <a:r>
              <a:rPr lang="en-US" dirty="0">
                <a:cs typeface="+mj-cs"/>
              </a:rPr>
              <a:t> .</a:t>
            </a:r>
            <a:endParaRPr lang="en-US" b="1" dirty="0">
              <a:cs typeface="+mj-cs"/>
            </a:endParaRPr>
          </a:p>
          <a:p>
            <a:pPr marL="0" indent="0" algn="just" rtl="1">
              <a:buNone/>
            </a:pPr>
            <a:r>
              <a:rPr lang="ar-IQ" dirty="0">
                <a:cs typeface="+mj-cs"/>
              </a:rPr>
              <a:t>من كل مما ذكر اعلاه يعد التلوث النفطي واحدا من اكثر انواع التلوث شيوعا واشدها خطرا على البيئة بوجه عام والحياة المائية بوجه خاص وقد ظل موضوع التلوث الناجم عن النفط موضع اهتمام الرأي العام منذ أكثر من نصف قرن . وقبل أن نلقي الضوء على أبعاد أثار التلوث النفطي نشير بأيجاز الى المصادر التقليدية للتلوث النفطي وحالة البحار الملوثة بالنفط .</a:t>
            </a:r>
            <a:endParaRPr lang="en-US" dirty="0">
              <a:cs typeface="+mj-cs"/>
            </a:endParaRPr>
          </a:p>
          <a:p>
            <a:pPr marL="0" indent="0" algn="just" rtl="1">
              <a:buNone/>
            </a:pPr>
            <a:r>
              <a:rPr lang="ar-IQ" dirty="0">
                <a:cs typeface="+mj-cs"/>
              </a:rPr>
              <a:t> </a:t>
            </a:r>
            <a:endParaRPr lang="en-US" dirty="0">
              <a:cs typeface="+mj-cs"/>
            </a:endParaRPr>
          </a:p>
          <a:p>
            <a:pPr marL="0" indent="0" algn="just">
              <a:buNone/>
            </a:pPr>
            <a:endParaRPr lang="ar-IQ" dirty="0">
              <a:cs typeface="+mj-cs"/>
            </a:endParaRPr>
          </a:p>
        </p:txBody>
      </p:sp>
    </p:spTree>
    <p:extLst>
      <p:ext uri="{BB962C8B-B14F-4D97-AF65-F5344CB8AC3E}">
        <p14:creationId xmlns:p14="http://schemas.microsoft.com/office/powerpoint/2010/main" val="3649609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مصادر التلوث النفطي</a:t>
            </a:r>
            <a:endParaRPr lang="ar-IQ" dirty="0"/>
          </a:p>
        </p:txBody>
      </p:sp>
      <p:sp>
        <p:nvSpPr>
          <p:cNvPr id="3" name="Content Placeholder 2"/>
          <p:cNvSpPr>
            <a:spLocks noGrp="1"/>
          </p:cNvSpPr>
          <p:nvPr>
            <p:ph idx="1"/>
          </p:nvPr>
        </p:nvSpPr>
        <p:spPr/>
        <p:txBody>
          <a:bodyPr>
            <a:normAutofit fontScale="62500" lnSpcReduction="20000"/>
          </a:bodyPr>
          <a:lstStyle/>
          <a:p>
            <a:pPr marL="0" indent="0" algn="just" rtl="1">
              <a:buNone/>
            </a:pPr>
            <a:endParaRPr lang="ar-IQ" dirty="0" smtClean="0">
              <a:cs typeface="+mj-cs"/>
            </a:endParaRPr>
          </a:p>
          <a:p>
            <a:pPr marL="0" indent="0" algn="just" rtl="1">
              <a:buNone/>
            </a:pPr>
            <a:r>
              <a:rPr lang="ar-IQ" dirty="0" smtClean="0">
                <a:cs typeface="+mj-cs"/>
              </a:rPr>
              <a:t>يتسرب </a:t>
            </a:r>
            <a:r>
              <a:rPr lang="ar-IQ" dirty="0">
                <a:cs typeface="+mj-cs"/>
              </a:rPr>
              <a:t>النفط والمركبات الهيدروكاربونية الى المسطحات المائية من بحار ومحيطات وبحيرات وأنهار من عدة مصادر يمكن أجمالها في:</a:t>
            </a:r>
            <a:endParaRPr lang="en-US" dirty="0">
              <a:cs typeface="+mj-cs"/>
            </a:endParaRPr>
          </a:p>
          <a:p>
            <a:pPr marL="0" indent="0" algn="just" rtl="1">
              <a:buNone/>
            </a:pPr>
            <a:r>
              <a:rPr lang="ar-IQ" dirty="0">
                <a:cs typeface="+mj-cs"/>
              </a:rPr>
              <a:t>1- تدفق زيت البترول أثناء عمليات التنقيب عن النفط في المناطق المغمورة:</a:t>
            </a:r>
            <a:endParaRPr lang="en-US" dirty="0">
              <a:cs typeface="+mj-cs"/>
            </a:endParaRPr>
          </a:p>
          <a:p>
            <a:pPr marL="0" indent="0" algn="just" rtl="1">
              <a:buNone/>
            </a:pPr>
            <a:r>
              <a:rPr lang="ar-IQ" dirty="0">
                <a:cs typeface="+mj-cs"/>
              </a:rPr>
              <a:t>  مثال ذلك تدفق زيت البترول بمقدار (20 ألف جالون ) يوميــــــــــا لمدة (12 يوم) على شواطئ كاليفورنيا بالولايات المتحدة في نهاية الستينات وتكونت نتيجة لذلك بقعة زيت طولها (300 ميل ) في المحيط الهادي .</a:t>
            </a:r>
            <a:endParaRPr lang="en-US" dirty="0">
              <a:cs typeface="+mj-cs"/>
            </a:endParaRPr>
          </a:p>
          <a:p>
            <a:pPr marL="0" indent="0" algn="just" rtl="1">
              <a:buNone/>
            </a:pPr>
            <a:r>
              <a:rPr lang="ar-IQ" dirty="0">
                <a:cs typeface="+mj-cs"/>
              </a:rPr>
              <a:t>2- قيام بعض ناقلات النفط بتفريغ محتويات صهاريجها في مياه البحر .وغسل خزاناتها وتصريف مياه الغسيل الى البحر بعيدا عن الشواطئ في غفلة من الرقابة والقانون .</a:t>
            </a:r>
            <a:endParaRPr lang="en-US" dirty="0">
              <a:cs typeface="+mj-cs"/>
            </a:endParaRPr>
          </a:p>
          <a:p>
            <a:pPr marL="0" indent="0" algn="just" rtl="1">
              <a:buNone/>
            </a:pPr>
            <a:r>
              <a:rPr lang="ar-IQ" dirty="0">
                <a:cs typeface="+mj-cs"/>
              </a:rPr>
              <a:t>3- غرق الناقلات البحرية المحملة بالنفط ،مثل كارثة الناقلة ( توري كانيون )</a:t>
            </a:r>
            <a:endParaRPr lang="en-US" dirty="0">
              <a:cs typeface="+mj-cs"/>
            </a:endParaRPr>
          </a:p>
          <a:p>
            <a:pPr marL="0" indent="0" algn="just" rtl="1">
              <a:buNone/>
            </a:pPr>
            <a:r>
              <a:rPr lang="ar-IQ" dirty="0">
                <a:cs typeface="+mj-cs"/>
              </a:rPr>
              <a:t>     4- حدوث تسرب أو أنفجار بالأبار النفطية البحرية أو أجهزة أنتاج النفط  الموجودة في البحر أو على الشواطئ .أو حدوث تأكل كيمياوي (</a:t>
            </a:r>
            <a:r>
              <a:rPr lang="en-US" dirty="0">
                <a:cs typeface="+mj-cs"/>
              </a:rPr>
              <a:t>corrosion</a:t>
            </a:r>
            <a:r>
              <a:rPr lang="ar-IQ" dirty="0">
                <a:cs typeface="+mj-cs"/>
              </a:rPr>
              <a:t>) في خطوط أنابيب البترول البحرية .</a:t>
            </a:r>
            <a:endParaRPr lang="en-US" dirty="0">
              <a:cs typeface="+mj-cs"/>
            </a:endParaRPr>
          </a:p>
          <a:p>
            <a:pPr marL="0" indent="0" algn="just" rtl="1">
              <a:buNone/>
            </a:pPr>
            <a:r>
              <a:rPr lang="ar-IQ" dirty="0">
                <a:cs typeface="+mj-cs"/>
              </a:rPr>
              <a:t>5- ألقاء مخلفات الصناعات البترولية والبتروكيمياوية المطلة على المسطحات المائية في المياه البحرية .حيث تقوم  بعض معامل التكرير أو محطات معالجة زيت النفط الخام التي توجد بالقرب من شواطئ البحار بتصريف مخلفاتها ونفاياتها الملوثة الى مياه البحر بدون معالجة .</a:t>
            </a:r>
            <a:endParaRPr lang="en-US" dirty="0">
              <a:cs typeface="+mj-cs"/>
            </a:endParaRPr>
          </a:p>
          <a:p>
            <a:pPr marL="0" indent="0" algn="just">
              <a:buNone/>
            </a:pPr>
            <a:endParaRPr lang="ar-IQ" dirty="0">
              <a:cs typeface="+mj-cs"/>
            </a:endParaRPr>
          </a:p>
        </p:txBody>
      </p:sp>
    </p:spTree>
    <p:extLst>
      <p:ext uri="{BB962C8B-B14F-4D97-AF65-F5344CB8AC3E}">
        <p14:creationId xmlns:p14="http://schemas.microsoft.com/office/powerpoint/2010/main" val="2754092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مكافحة البقع النفطية في مياه البحر</a:t>
            </a:r>
            <a:endParaRPr lang="ar-IQ" dirty="0"/>
          </a:p>
        </p:txBody>
      </p:sp>
      <p:sp>
        <p:nvSpPr>
          <p:cNvPr id="3" name="Content Placeholder 2"/>
          <p:cNvSpPr>
            <a:spLocks noGrp="1"/>
          </p:cNvSpPr>
          <p:nvPr>
            <p:ph idx="1"/>
          </p:nvPr>
        </p:nvSpPr>
        <p:spPr/>
        <p:txBody>
          <a:bodyPr>
            <a:normAutofit fontScale="77500" lnSpcReduction="20000"/>
          </a:bodyPr>
          <a:lstStyle/>
          <a:p>
            <a:pPr marL="0" indent="0" algn="just" rtl="1">
              <a:buNone/>
            </a:pPr>
            <a:endParaRPr lang="en-US" dirty="0"/>
          </a:p>
          <a:p>
            <a:pPr marL="0" indent="0" algn="just" rtl="1">
              <a:buNone/>
            </a:pPr>
            <a:r>
              <a:rPr lang="ar-IQ" dirty="0"/>
              <a:t>هناك عدة طرق وتقنيات مختلفة يمكن أستخدامها في مكافحة البقع النفطية منها :</a:t>
            </a:r>
            <a:endParaRPr lang="en-US" dirty="0"/>
          </a:p>
          <a:p>
            <a:pPr marL="0" indent="0" algn="just" rtl="1">
              <a:buNone/>
            </a:pPr>
            <a:r>
              <a:rPr lang="ar-IQ" b="1" dirty="0"/>
              <a:t>أولا: الطرق الميكانيكية :</a:t>
            </a:r>
            <a:endParaRPr lang="en-US" dirty="0"/>
          </a:p>
          <a:p>
            <a:pPr marL="0" indent="0" algn="just" rtl="1">
              <a:buNone/>
            </a:pPr>
            <a:r>
              <a:rPr lang="ar-IQ" dirty="0"/>
              <a:t>1- أستخدام الحواجز الطافية لتسييج البقعة الزيتية والحيلولة دون أنتشار النفط .</a:t>
            </a:r>
            <a:endParaRPr lang="en-US" dirty="0"/>
          </a:p>
          <a:p>
            <a:pPr marL="0" indent="0" algn="just" rtl="1">
              <a:buNone/>
            </a:pPr>
            <a:r>
              <a:rPr lang="ar-IQ" dirty="0"/>
              <a:t>2- أستخدام المواد الماصة التي تعرقل حركة البقعة النفطية جزيئا مثل الصوف الزجاجي والمايكا .</a:t>
            </a:r>
            <a:endParaRPr lang="en-US" dirty="0"/>
          </a:p>
          <a:p>
            <a:pPr marL="0" indent="0" algn="just" rtl="1">
              <a:buNone/>
            </a:pPr>
            <a:r>
              <a:rPr lang="ar-IQ" dirty="0"/>
              <a:t>3- أستعمال طريقة ( الامتصاص ) بواسطة أجهزة خاصة يمكنها فصل النفط عن الماء.</a:t>
            </a:r>
            <a:endParaRPr lang="en-US" dirty="0"/>
          </a:p>
          <a:p>
            <a:pPr marL="0" indent="0" algn="just" rtl="1">
              <a:buNone/>
            </a:pPr>
            <a:r>
              <a:rPr lang="ar-IQ" dirty="0"/>
              <a:t>4- أستعمال ( القاشطات ) وهي أجهزة تقوم بقشط طبقة النفط السميكة الطافية فوق سطح الماء. ويتم تجميع النفط المقشوط وسحبه بأستخدام المضخات .</a:t>
            </a:r>
            <a:endParaRPr lang="en-US" dirty="0"/>
          </a:p>
          <a:p>
            <a:pPr marL="0" indent="0" algn="just">
              <a:buNone/>
            </a:pPr>
            <a:r>
              <a:rPr lang="ar-IQ" dirty="0"/>
              <a:t>5- أستخدام أجهزة الحزام الناقل (</a:t>
            </a:r>
            <a:r>
              <a:rPr lang="en-US" dirty="0"/>
              <a:t>belt conveyer</a:t>
            </a:r>
            <a:r>
              <a:rPr lang="ar-IQ" dirty="0"/>
              <a:t>). التي تمرر حزاما معدنيا عبر طبقة النفط اللزجة حيث يلتصق النفط بالحزام .ويتم التخلص منه لاحقا</a:t>
            </a:r>
            <a:r>
              <a:rPr lang="en-US" dirty="0"/>
              <a:t>.</a:t>
            </a:r>
            <a:endParaRPr lang="ar-IQ" dirty="0"/>
          </a:p>
        </p:txBody>
      </p:sp>
    </p:spTree>
    <p:extLst>
      <p:ext uri="{BB962C8B-B14F-4D97-AF65-F5344CB8AC3E}">
        <p14:creationId xmlns:p14="http://schemas.microsoft.com/office/powerpoint/2010/main" val="596676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91200"/>
          </a:xfrm>
        </p:spPr>
        <p:txBody>
          <a:bodyPr>
            <a:noAutofit/>
          </a:bodyPr>
          <a:lstStyle/>
          <a:p>
            <a:pPr marL="0" indent="0" algn="just" rtl="1">
              <a:buNone/>
            </a:pPr>
            <a:r>
              <a:rPr lang="ar-IQ" sz="2000" b="1" dirty="0"/>
              <a:t>ثانيا : الطرق الكيميائية :</a:t>
            </a:r>
            <a:r>
              <a:rPr lang="ar-IQ" sz="2000" dirty="0"/>
              <a:t> </a:t>
            </a:r>
            <a:endParaRPr lang="en-US" sz="2000" dirty="0"/>
          </a:p>
          <a:p>
            <a:pPr marL="0" indent="0" algn="just" rtl="1">
              <a:buNone/>
            </a:pPr>
            <a:r>
              <a:rPr lang="ar-IQ" sz="2000" dirty="0"/>
              <a:t>تستخدم بعض المواد الكيميائية التي من شلأنها تبديد البقع الزيتية والنفطية ،ومثال ذلك :</a:t>
            </a:r>
            <a:endParaRPr lang="en-US" sz="2000" dirty="0"/>
          </a:p>
          <a:p>
            <a:pPr marL="0" lvl="0" indent="0" algn="just" rtl="1">
              <a:buNone/>
            </a:pPr>
            <a:r>
              <a:rPr lang="ar-IQ" sz="2000" dirty="0"/>
              <a:t>بأستعمال مواد كيميائية تعمل على تحويل النفط الى مادة جيلاتينية وتجميعها ثم سحبها عن طريق أستخدام تيار هوائي ثم التخلص منها بالحرق .</a:t>
            </a:r>
            <a:endParaRPr lang="en-US" sz="2000" dirty="0"/>
          </a:p>
          <a:p>
            <a:pPr marL="0" lvl="0" indent="0" algn="just" rtl="1">
              <a:buNone/>
            </a:pPr>
            <a:r>
              <a:rPr lang="ar-IQ" sz="2000" dirty="0"/>
              <a:t>أستعمال مواد كيميائية تعمل على حرق المركبات الهيدروكاربونية ذات اللزوجة المنخفضة في النفط .</a:t>
            </a:r>
            <a:endParaRPr lang="en-US" sz="2000" dirty="0"/>
          </a:p>
          <a:p>
            <a:pPr marL="0" indent="0" algn="just" rtl="1">
              <a:buNone/>
            </a:pPr>
            <a:r>
              <a:rPr lang="ar-IQ" sz="2000" dirty="0"/>
              <a:t>3-أستعمال عوامل مساعدة (</a:t>
            </a:r>
            <a:r>
              <a:rPr lang="en-US" sz="2000" dirty="0"/>
              <a:t>catalysts</a:t>
            </a:r>
            <a:r>
              <a:rPr lang="ar-IQ" sz="2000" dirty="0"/>
              <a:t>) تعمل على زيادة سرعة الأكسدة للمركبات الهيدروكاربونية وتحللها.</a:t>
            </a:r>
            <a:endParaRPr lang="en-US" sz="2000" dirty="0"/>
          </a:p>
          <a:p>
            <a:pPr marL="0" indent="0" algn="just" rtl="1">
              <a:buNone/>
            </a:pPr>
            <a:r>
              <a:rPr lang="ar-IQ" sz="2000" b="1" dirty="0"/>
              <a:t>مضار الطرق الكيمياوية : </a:t>
            </a:r>
            <a:endParaRPr lang="en-US" sz="2000" dirty="0"/>
          </a:p>
          <a:p>
            <a:pPr marL="0" indent="0" algn="just" rtl="1">
              <a:buNone/>
            </a:pPr>
            <a:r>
              <a:rPr lang="ar-IQ" sz="2000" dirty="0"/>
              <a:t>أن أستخدام الطرق الكيميائية يسبب في حدوث أضرار كبيرة للبيئة البحرية منها :</a:t>
            </a:r>
            <a:endParaRPr lang="en-US" sz="2000" dirty="0"/>
          </a:p>
          <a:p>
            <a:pPr marL="0" indent="0" algn="just" rtl="1">
              <a:buNone/>
            </a:pPr>
            <a:r>
              <a:rPr lang="ar-IQ" sz="2000" dirty="0"/>
              <a:t>1- المواد الكيميائية المستعملة لتفكيك البقعة النفطية (المعروفة بالمشتتات </a:t>
            </a:r>
            <a:r>
              <a:rPr lang="en-US" sz="2000" dirty="0"/>
              <a:t>Dispersants</a:t>
            </a:r>
            <a:r>
              <a:rPr lang="ar-IQ" sz="2000" dirty="0"/>
              <a:t>) تتسبب في تسريع عملية  أنتقال جزيئات النفط المفككة الى السواحل .</a:t>
            </a:r>
            <a:endParaRPr lang="en-US" sz="2000" dirty="0"/>
          </a:p>
          <a:p>
            <a:pPr marL="0" indent="0" algn="just" rtl="1">
              <a:buNone/>
            </a:pPr>
            <a:r>
              <a:rPr lang="ar-IQ" sz="2000" dirty="0"/>
              <a:t>2- المواد الكيمياوية الحارقة للنفط تضيف الى الهواء ملوثات جديدة ( الدخان المتصاعد) وبوجه عام فأن أستخدام هذه المواد يسبب في أضافة كثير من العناصر السامة الى مياه البحار والمحيطات والخلجان . وقد أشارت دراسة ( لمنظمة السلام الأخضر ) الى أن تنقية المياه الملوثة بالنفط تتطلب أستخدام (أكثر من عشرين مادة سامة ) منها :</a:t>
            </a:r>
            <a:endParaRPr lang="en-US" sz="2000" dirty="0"/>
          </a:p>
          <a:p>
            <a:pPr marL="0" indent="0" algn="just" rtl="1">
              <a:buNone/>
            </a:pPr>
            <a:r>
              <a:rPr lang="ar-IQ" sz="2000" dirty="0"/>
              <a:t>الكلور ، البنزين ، الفينول ، حامض الكبريتيك ، ثنائي كبريتيد الكاربون ... ألخ ، وأثار هذه المواد تعتبر أكثر خطرا على البيئة من أثار التلوث النفطي .</a:t>
            </a:r>
            <a:endParaRPr lang="en-US" sz="2000" dirty="0"/>
          </a:p>
          <a:p>
            <a:pPr marL="0" indent="0" algn="just" rtl="1">
              <a:buNone/>
            </a:pPr>
            <a:r>
              <a:rPr lang="ar-IQ" sz="2000" dirty="0"/>
              <a:t> </a:t>
            </a:r>
            <a:endParaRPr lang="en-US" sz="2000" dirty="0"/>
          </a:p>
          <a:p>
            <a:pPr marL="0" indent="0" algn="just">
              <a:buNone/>
            </a:pPr>
            <a:endParaRPr lang="ar-IQ" sz="2000" dirty="0"/>
          </a:p>
        </p:txBody>
      </p:sp>
    </p:spTree>
    <p:extLst>
      <p:ext uri="{BB962C8B-B14F-4D97-AF65-F5344CB8AC3E}">
        <p14:creationId xmlns:p14="http://schemas.microsoft.com/office/powerpoint/2010/main" val="3678784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smtClean="0"/>
              <a:t>الطريقة </a:t>
            </a:r>
            <a:r>
              <a:rPr lang="ar-IQ" b="1" dirty="0"/>
              <a:t>البايولوجية </a:t>
            </a:r>
            <a:endParaRPr lang="ar-IQ" dirty="0"/>
          </a:p>
        </p:txBody>
      </p:sp>
      <p:sp>
        <p:nvSpPr>
          <p:cNvPr id="3" name="Content Placeholder 2"/>
          <p:cNvSpPr>
            <a:spLocks noGrp="1"/>
          </p:cNvSpPr>
          <p:nvPr>
            <p:ph idx="1"/>
          </p:nvPr>
        </p:nvSpPr>
        <p:spPr/>
        <p:txBody>
          <a:bodyPr>
            <a:normAutofit fontScale="70000" lnSpcReduction="20000"/>
          </a:bodyPr>
          <a:lstStyle/>
          <a:p>
            <a:pPr marL="0" indent="0" algn="just" rtl="1">
              <a:buNone/>
            </a:pPr>
            <a:r>
              <a:rPr lang="ar-IQ" dirty="0"/>
              <a:t> </a:t>
            </a:r>
            <a:endParaRPr lang="en-US" dirty="0"/>
          </a:p>
          <a:p>
            <a:pPr marL="0" indent="0" algn="just" rtl="1">
              <a:buNone/>
            </a:pPr>
            <a:r>
              <a:rPr lang="ar-IQ" dirty="0"/>
              <a:t>تتعرض المواد النفطية التي تجد طريقها الى البيئة البحرية لما يسمى بالتنقية الذاتية </a:t>
            </a:r>
            <a:r>
              <a:rPr lang="en-US" dirty="0"/>
              <a:t>(Self-Purification )</a:t>
            </a:r>
            <a:r>
              <a:rPr lang="ar-IQ" dirty="0"/>
              <a:t> فبعد تبخر الأجزاء المتطايرة من النفط فأن الجزء المتبقي يتعرض لعمليات  أكسدة مختلفة ، أهمها عملية الأكسدة البايولوجية (التحلل البايولوجي </a:t>
            </a:r>
            <a:r>
              <a:rPr lang="en-US" dirty="0"/>
              <a:t>Biodegradation</a:t>
            </a:r>
            <a:r>
              <a:rPr lang="ar-IQ" dirty="0"/>
              <a:t>) التي تتم بواسطة الكائنات الحية الدقيقة التي تعيش في البيئة البحرية .</a:t>
            </a:r>
            <a:endParaRPr lang="en-US" dirty="0"/>
          </a:p>
          <a:p>
            <a:pPr marL="0" indent="0" algn="just" rtl="1">
              <a:buNone/>
            </a:pPr>
            <a:r>
              <a:rPr lang="ar-IQ" dirty="0"/>
              <a:t>تتأثر عملية الأكسدة البحرية بواسطة الكائنات الحية الدقيقة التي تعيش في البيئة البحرية </a:t>
            </a:r>
            <a:endParaRPr lang="en-US" dirty="0"/>
          </a:p>
          <a:p>
            <a:pPr marL="0" indent="0" algn="just" rtl="1">
              <a:buNone/>
            </a:pPr>
            <a:r>
              <a:rPr lang="ar-IQ" dirty="0"/>
              <a:t>1- وفرة الكائنات الدقيقة التي يمكن ان تقوم بعملية التحلل البايولوجي في البيئة البحرية .</a:t>
            </a:r>
            <a:endParaRPr lang="en-US" dirty="0"/>
          </a:p>
          <a:p>
            <a:pPr marL="0" indent="0" algn="just" rtl="1">
              <a:buNone/>
            </a:pPr>
            <a:r>
              <a:rPr lang="ar-IQ" dirty="0"/>
              <a:t>2- كمية الأوكسجين الذائب في الماء . فكلما أزدادت هذه الكمية أزداد معدل التحلل البايولوجي للنفط .</a:t>
            </a:r>
            <a:endParaRPr lang="en-US" dirty="0"/>
          </a:p>
          <a:p>
            <a:pPr marL="0" indent="0" algn="just" rtl="1">
              <a:buNone/>
            </a:pPr>
            <a:r>
              <a:rPr lang="ar-IQ" dirty="0"/>
              <a:t>3- درجة حرارة المياه : فكلما كانت المياه دافئة ، كلما كان ذلك أفضل لأتمام التاكسد الحيوي .</a:t>
            </a:r>
            <a:endParaRPr lang="en-US" dirty="0"/>
          </a:p>
          <a:p>
            <a:pPr marL="0" indent="0" algn="just">
              <a:buNone/>
            </a:pPr>
            <a:endParaRPr lang="ar-IQ" dirty="0"/>
          </a:p>
        </p:txBody>
      </p:sp>
    </p:spTree>
    <p:extLst>
      <p:ext uri="{BB962C8B-B14F-4D97-AF65-F5344CB8AC3E}">
        <p14:creationId xmlns:p14="http://schemas.microsoft.com/office/powerpoint/2010/main" val="2784903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marL="0" indent="0" algn="just" rtl="1">
              <a:buNone/>
            </a:pPr>
            <a:r>
              <a:rPr lang="ar-IQ" sz="2400" dirty="0" smtClean="0">
                <a:cs typeface="+mj-cs"/>
              </a:rPr>
              <a:t>4- </a:t>
            </a:r>
            <a:r>
              <a:rPr lang="ar-IQ" sz="2400" dirty="0">
                <a:cs typeface="+mj-cs"/>
              </a:rPr>
              <a:t>الحالة الطبيعية للمواد النفطية في المياه : فكلما كان تركيز هذه المواد قليل سهل تحللها بيولوجيا</a:t>
            </a:r>
            <a:r>
              <a:rPr lang="en-US" sz="2400" dirty="0">
                <a:cs typeface="+mj-cs"/>
              </a:rPr>
              <a:t>.</a:t>
            </a:r>
          </a:p>
          <a:p>
            <a:pPr marL="0" indent="0" algn="just" rtl="1">
              <a:buNone/>
            </a:pPr>
            <a:r>
              <a:rPr lang="ar-IQ" sz="2400" dirty="0">
                <a:cs typeface="+mj-cs"/>
              </a:rPr>
              <a:t>وقد قام العلماء بالتعرف على نحو (200 مجموعة ) من الأحياء الدقيقة المجهرية التي تتغذى على مكونات البقع النفطية . وهي تضم أضافة الى البكتريا ، أنواعا من الفطريات والخمائر . ويمكن تدجين هذه الأحياء في المختبرات العالمية تمهيدا لأستخدامها في معالجة البقع النفطية .</a:t>
            </a:r>
            <a:endParaRPr lang="en-US" sz="2400" dirty="0">
              <a:cs typeface="+mj-cs"/>
            </a:endParaRPr>
          </a:p>
          <a:p>
            <a:pPr marL="0" indent="0" algn="just" rtl="1">
              <a:buNone/>
            </a:pPr>
            <a:r>
              <a:rPr lang="ar-IQ" sz="2400" dirty="0">
                <a:cs typeface="+mj-cs"/>
              </a:rPr>
              <a:t>وقد وجد بعض الباحثين أن عددا من الأحياء الدقيقة المجهرية التي تستطيع تحليل المواد النفطية يمكنها في الوقت نفسه تحويل البقع النفطية يمكنها في الوقت نفسه تحويل البقع النفطية الى قطرات دقيقة جدا في الماء ، ومن أمثلة هذه الأحياء الدقيقة .أنواع البكتريا التالية :</a:t>
            </a:r>
            <a:endParaRPr lang="en-US" sz="2400" dirty="0">
              <a:cs typeface="+mj-cs"/>
            </a:endParaRPr>
          </a:p>
          <a:p>
            <a:pPr marL="0" indent="0" algn="just">
              <a:buNone/>
            </a:pPr>
            <a:r>
              <a:rPr lang="en-US" sz="2400" dirty="0">
                <a:cs typeface="+mj-cs"/>
              </a:rPr>
              <a:t>A- Pseudomonas  </a:t>
            </a:r>
          </a:p>
          <a:p>
            <a:pPr marL="0" indent="0" algn="just">
              <a:buNone/>
            </a:pPr>
            <a:r>
              <a:rPr lang="en-US" sz="2400" dirty="0">
                <a:cs typeface="+mj-cs"/>
              </a:rPr>
              <a:t>B- </a:t>
            </a:r>
            <a:r>
              <a:rPr lang="en-US" sz="2400" dirty="0" err="1">
                <a:cs typeface="+mj-cs"/>
              </a:rPr>
              <a:t>Arthro</a:t>
            </a:r>
            <a:r>
              <a:rPr lang="en-US" sz="2400" dirty="0">
                <a:cs typeface="+mj-cs"/>
              </a:rPr>
              <a:t> bacteria</a:t>
            </a:r>
          </a:p>
          <a:p>
            <a:pPr marL="0" indent="0" algn="just">
              <a:buNone/>
            </a:pPr>
            <a:r>
              <a:rPr lang="en-US" sz="2400" dirty="0">
                <a:cs typeface="+mj-cs"/>
              </a:rPr>
              <a:t>C- </a:t>
            </a:r>
            <a:r>
              <a:rPr lang="en-US" sz="2400" dirty="0" err="1">
                <a:cs typeface="+mj-cs"/>
              </a:rPr>
              <a:t>Cornye</a:t>
            </a:r>
            <a:r>
              <a:rPr lang="en-US" sz="2400" dirty="0">
                <a:cs typeface="+mj-cs"/>
              </a:rPr>
              <a:t> bacteria</a:t>
            </a:r>
          </a:p>
          <a:p>
            <a:pPr marL="0" indent="0" algn="just" rtl="1" fontAlgn="base">
              <a:buNone/>
            </a:pPr>
            <a:r>
              <a:rPr lang="ar-SA" sz="2400" b="1" dirty="0">
                <a:cs typeface="+mj-cs"/>
              </a:rPr>
              <a:t> </a:t>
            </a:r>
            <a:endParaRPr lang="en-US" sz="2400" b="1" dirty="0">
              <a:cs typeface="+mj-cs"/>
            </a:endParaRPr>
          </a:p>
          <a:p>
            <a:pPr marL="0" indent="0" algn="just" rtl="1" fontAlgn="base">
              <a:buNone/>
            </a:pPr>
            <a:r>
              <a:rPr lang="ar-SA" sz="2400" b="1" dirty="0">
                <a:cs typeface="+mj-cs"/>
              </a:rPr>
              <a:t> </a:t>
            </a:r>
            <a:endParaRPr lang="en-US" sz="2400" b="1" dirty="0">
              <a:cs typeface="+mj-cs"/>
            </a:endParaRPr>
          </a:p>
          <a:p>
            <a:pPr marL="0" indent="0" algn="just">
              <a:buNone/>
            </a:pPr>
            <a:endParaRPr lang="ar-IQ" sz="2400" dirty="0">
              <a:cs typeface="+mj-cs"/>
            </a:endParaRPr>
          </a:p>
        </p:txBody>
      </p:sp>
    </p:spTree>
    <p:extLst>
      <p:ext uri="{BB962C8B-B14F-4D97-AF65-F5344CB8AC3E}">
        <p14:creationId xmlns:p14="http://schemas.microsoft.com/office/powerpoint/2010/main" val="1157643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727</Words>
  <Application>Microsoft Office PowerPoint</Application>
  <PresentationFormat>On-screen Show (4:3)</PresentationFormat>
  <Paragraphs>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التلوث البيئي المحاضرة الرابعة  التــــــــــلــــوث النفطــــــــــي</vt:lpstr>
      <vt:lpstr>التــــــــــلــــوث النفطــــــــــي</vt:lpstr>
      <vt:lpstr>PowerPoint Presentation</vt:lpstr>
      <vt:lpstr>PowerPoint Presentation</vt:lpstr>
      <vt:lpstr>مصادر التلوث النفطي</vt:lpstr>
      <vt:lpstr>مكافحة البقع النفطية في مياه البحر</vt:lpstr>
      <vt:lpstr>PowerPoint Presentation</vt:lpstr>
      <vt:lpstr>الطريقة البايولوجية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التلوث البيئي المحاضرة الرابعة  التــــــــــلــــوث النفطــــــــــي</dc:title>
  <dc:creator>Wafa</dc:creator>
  <cp:lastModifiedBy>Wafa</cp:lastModifiedBy>
  <cp:revision>1</cp:revision>
  <dcterms:created xsi:type="dcterms:W3CDTF">2006-08-16T00:00:00Z</dcterms:created>
  <dcterms:modified xsi:type="dcterms:W3CDTF">2020-03-03T19:54:29Z</dcterms:modified>
</cp:coreProperties>
</file>